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5" r:id="rId1"/>
  </p:sldMasterIdLst>
  <p:notesMasterIdLst>
    <p:notesMasterId r:id="rId17"/>
  </p:notesMasterIdLst>
  <p:sldIdLst>
    <p:sldId id="276" r:id="rId2"/>
    <p:sldId id="259" r:id="rId3"/>
    <p:sldId id="262" r:id="rId4"/>
    <p:sldId id="264" r:id="rId5"/>
    <p:sldId id="265" r:id="rId6"/>
    <p:sldId id="258" r:id="rId7"/>
    <p:sldId id="267" r:id="rId8"/>
    <p:sldId id="281" r:id="rId9"/>
    <p:sldId id="269" r:id="rId10"/>
    <p:sldId id="271" r:id="rId11"/>
    <p:sldId id="274" r:id="rId12"/>
    <p:sldId id="275" r:id="rId13"/>
    <p:sldId id="279" r:id="rId14"/>
    <p:sldId id="280" r:id="rId15"/>
    <p:sldId id="257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rnandez Guizan, Azahara" initials="FGA" lastIdx="1" clrIdx="0">
    <p:extLst>
      <p:ext uri="{19B8F6BF-5375-455C-9EA6-DF929625EA0E}">
        <p15:presenceInfo xmlns:p15="http://schemas.microsoft.com/office/powerpoint/2012/main" userId="S-1-5-21-1531082355-734649621-3782574898-1990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751" autoAdjust="0"/>
  </p:normalViewPr>
  <p:slideViewPr>
    <p:cSldViewPr snapToGrid="0">
      <p:cViewPr varScale="1">
        <p:scale>
          <a:sx n="69" d="100"/>
          <a:sy n="69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D7887-96FE-4612-BBA5-BE773799EF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24FAD36-6427-420F-A088-B30E3CEEF33F}">
      <dgm:prSet phldrT="[Text]" custT="1"/>
      <dgm:spPr/>
      <dgm:t>
        <a:bodyPr/>
        <a:lstStyle/>
        <a:p>
          <a:endParaRPr lang="es-ES" sz="2400" b="1" dirty="0" smtClean="0">
            <a:solidFill>
              <a:schemeClr val="bg1"/>
            </a:solidFill>
          </a:endParaRPr>
        </a:p>
        <a:p>
          <a:r>
            <a:rPr lang="es-ES" sz="2400" b="1" dirty="0" smtClean="0">
              <a:solidFill>
                <a:schemeClr val="bg1"/>
              </a:solidFill>
            </a:rPr>
            <a:t>http://aurelia.io/docs/build-systems/aurelia-cli#running-your-aurelia-app</a:t>
          </a:r>
        </a:p>
        <a:p>
          <a:endParaRPr lang="es-ES" sz="2400" b="1" dirty="0">
            <a:solidFill>
              <a:schemeClr val="bg1"/>
            </a:solidFill>
          </a:endParaRPr>
        </a:p>
      </dgm:t>
    </dgm:pt>
    <dgm:pt modelId="{3BA6D9C4-E088-459D-96A5-31B62E8CA855}" type="parTrans" cxnId="{8253F0A3-B7A9-4CAD-AFE6-5CA754106FAD}">
      <dgm:prSet/>
      <dgm:spPr/>
      <dgm:t>
        <a:bodyPr/>
        <a:lstStyle/>
        <a:p>
          <a:endParaRPr lang="es-ES"/>
        </a:p>
      </dgm:t>
    </dgm:pt>
    <dgm:pt modelId="{EA3D7F17-5612-4478-9BA3-B058C8C09960}" type="sibTrans" cxnId="{8253F0A3-B7A9-4CAD-AFE6-5CA754106FAD}">
      <dgm:prSet/>
      <dgm:spPr/>
      <dgm:t>
        <a:bodyPr/>
        <a:lstStyle/>
        <a:p>
          <a:endParaRPr lang="es-ES"/>
        </a:p>
      </dgm:t>
    </dgm:pt>
    <dgm:pt modelId="{653B0388-BBA6-489D-A5AF-C69599486601}">
      <dgm:prSet phldrT="[Text]" custT="1"/>
      <dgm:spPr/>
      <dgm:t>
        <a:bodyPr/>
        <a:lstStyle/>
        <a:p>
          <a:r>
            <a:rPr lang="es-ES" sz="2400" b="1" dirty="0" smtClean="0"/>
            <a:t>https://auth0.com/blog/creating-your-first-aurelia-app-from-authentication-to-calling-an-api/</a:t>
          </a:r>
          <a:endParaRPr lang="es-ES" sz="2400" b="1" dirty="0"/>
        </a:p>
      </dgm:t>
    </dgm:pt>
    <dgm:pt modelId="{02200897-2B34-4008-A0E9-35308B73EC85}" type="parTrans" cxnId="{68B013E7-0D15-4A1B-A53A-135AB202337E}">
      <dgm:prSet/>
      <dgm:spPr/>
      <dgm:t>
        <a:bodyPr/>
        <a:lstStyle/>
        <a:p>
          <a:endParaRPr lang="es-ES"/>
        </a:p>
      </dgm:t>
    </dgm:pt>
    <dgm:pt modelId="{651E8358-6391-45FF-96CE-0C4AA9080180}" type="sibTrans" cxnId="{68B013E7-0D15-4A1B-A53A-135AB202337E}">
      <dgm:prSet/>
      <dgm:spPr/>
      <dgm:t>
        <a:bodyPr/>
        <a:lstStyle/>
        <a:p>
          <a:endParaRPr lang="es-ES"/>
        </a:p>
      </dgm:t>
    </dgm:pt>
    <dgm:pt modelId="{02967419-1AAA-45B4-9310-F983B14A7464}">
      <dgm:prSet phldrT="[Text]" custT="1"/>
      <dgm:spPr/>
      <dgm:t>
        <a:bodyPr/>
        <a:lstStyle/>
        <a:p>
          <a:r>
            <a:rPr lang="es-ES" sz="2400" b="1" dirty="0" smtClean="0"/>
            <a:t>https://www.tutorialspoint.com/aurelia</a:t>
          </a:r>
          <a:endParaRPr lang="es-ES" sz="2400" b="1" dirty="0"/>
        </a:p>
      </dgm:t>
    </dgm:pt>
    <dgm:pt modelId="{40474EB1-F66A-47D3-926F-B6FCDE6FAA9E}" type="parTrans" cxnId="{07512042-9AD8-4BE8-9FDA-F5E5D9AC227C}">
      <dgm:prSet/>
      <dgm:spPr/>
      <dgm:t>
        <a:bodyPr/>
        <a:lstStyle/>
        <a:p>
          <a:endParaRPr lang="es-ES"/>
        </a:p>
      </dgm:t>
    </dgm:pt>
    <dgm:pt modelId="{38C40B34-A78C-44AD-AB4B-709A6B1889FC}" type="sibTrans" cxnId="{07512042-9AD8-4BE8-9FDA-F5E5D9AC227C}">
      <dgm:prSet/>
      <dgm:spPr/>
      <dgm:t>
        <a:bodyPr/>
        <a:lstStyle/>
        <a:p>
          <a:endParaRPr lang="es-ES"/>
        </a:p>
      </dgm:t>
    </dgm:pt>
    <dgm:pt modelId="{EDAA86A7-6F37-4C99-A990-2FDEFC5DEA7C}" type="pres">
      <dgm:prSet presAssocID="{66BD7887-96FE-4612-BBA5-BE773799EFC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EA0962A-BD26-4091-8295-A775C89CDA8C}" type="pres">
      <dgm:prSet presAssocID="{524FAD36-6427-420F-A088-B30E3CEEF33F}" presName="parentLin" presStyleCnt="0"/>
      <dgm:spPr/>
    </dgm:pt>
    <dgm:pt modelId="{3E9F1D4B-92B3-4E9D-8272-8C13C5823F3D}" type="pres">
      <dgm:prSet presAssocID="{524FAD36-6427-420F-A088-B30E3CEEF33F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15D25FA9-9F23-484A-AD36-01895651C082}" type="pres">
      <dgm:prSet presAssocID="{524FAD36-6427-420F-A088-B30E3CEEF33F}" presName="parentText" presStyleLbl="node1" presStyleIdx="0" presStyleCnt="3" custScaleX="142857" custLinFactNeighborY="135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71D4B3-8390-4978-A713-64CC6A8E42E4}" type="pres">
      <dgm:prSet presAssocID="{524FAD36-6427-420F-A088-B30E3CEEF33F}" presName="negativeSpace" presStyleCnt="0"/>
      <dgm:spPr/>
    </dgm:pt>
    <dgm:pt modelId="{E1916609-09A4-454D-972B-42C4B913C078}" type="pres">
      <dgm:prSet presAssocID="{524FAD36-6427-420F-A088-B30E3CEEF33F}" presName="childText" presStyleLbl="conFgAcc1" presStyleIdx="0" presStyleCnt="3">
        <dgm:presLayoutVars>
          <dgm:bulletEnabled val="1"/>
        </dgm:presLayoutVars>
      </dgm:prSet>
      <dgm:spPr/>
    </dgm:pt>
    <dgm:pt modelId="{A4AA4F68-D81A-4883-BDFF-71A2E2859A61}" type="pres">
      <dgm:prSet presAssocID="{EA3D7F17-5612-4478-9BA3-B058C8C09960}" presName="spaceBetweenRectangles" presStyleCnt="0"/>
      <dgm:spPr/>
    </dgm:pt>
    <dgm:pt modelId="{E9F6E622-49C7-4FA5-958F-918339A48590}" type="pres">
      <dgm:prSet presAssocID="{653B0388-BBA6-489D-A5AF-C69599486601}" presName="parentLin" presStyleCnt="0"/>
      <dgm:spPr/>
    </dgm:pt>
    <dgm:pt modelId="{2CA51563-A068-48CF-96A1-6A09517C4A93}" type="pres">
      <dgm:prSet presAssocID="{653B0388-BBA6-489D-A5AF-C69599486601}" presName="parentLeftMargin" presStyleLbl="node1" presStyleIdx="0" presStyleCnt="3"/>
      <dgm:spPr/>
      <dgm:t>
        <a:bodyPr/>
        <a:lstStyle/>
        <a:p>
          <a:endParaRPr lang="es-ES"/>
        </a:p>
      </dgm:t>
    </dgm:pt>
    <dgm:pt modelId="{EA5BAA43-1229-49A6-B91B-8A34676699D5}" type="pres">
      <dgm:prSet presAssocID="{653B0388-BBA6-489D-A5AF-C69599486601}" presName="parentText" presStyleLbl="node1" presStyleIdx="1" presStyleCnt="3" custScaleX="13531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AA2C79C-1525-4E02-9A7F-9995DA9C3040}" type="pres">
      <dgm:prSet presAssocID="{653B0388-BBA6-489D-A5AF-C69599486601}" presName="negativeSpace" presStyleCnt="0"/>
      <dgm:spPr/>
    </dgm:pt>
    <dgm:pt modelId="{D094A7AD-F43A-4D6E-917A-3A2132425A51}" type="pres">
      <dgm:prSet presAssocID="{653B0388-BBA6-489D-A5AF-C69599486601}" presName="childText" presStyleLbl="conFgAcc1" presStyleIdx="1" presStyleCnt="3">
        <dgm:presLayoutVars>
          <dgm:bulletEnabled val="1"/>
        </dgm:presLayoutVars>
      </dgm:prSet>
      <dgm:spPr/>
    </dgm:pt>
    <dgm:pt modelId="{F4143706-E95F-4DAE-B35A-92565A9DE547}" type="pres">
      <dgm:prSet presAssocID="{651E8358-6391-45FF-96CE-0C4AA9080180}" presName="spaceBetweenRectangles" presStyleCnt="0"/>
      <dgm:spPr/>
    </dgm:pt>
    <dgm:pt modelId="{AF9A6E90-7D1B-4E0D-8058-98C06DAAA556}" type="pres">
      <dgm:prSet presAssocID="{02967419-1AAA-45B4-9310-F983B14A7464}" presName="parentLin" presStyleCnt="0"/>
      <dgm:spPr/>
    </dgm:pt>
    <dgm:pt modelId="{2B17653E-8892-4C66-A6D6-7A3899BB4605}" type="pres">
      <dgm:prSet presAssocID="{02967419-1AAA-45B4-9310-F983B14A7464}" presName="parentLeftMargin" presStyleLbl="node1" presStyleIdx="1" presStyleCnt="3"/>
      <dgm:spPr/>
      <dgm:t>
        <a:bodyPr/>
        <a:lstStyle/>
        <a:p>
          <a:endParaRPr lang="es-ES"/>
        </a:p>
      </dgm:t>
    </dgm:pt>
    <dgm:pt modelId="{C8AAF37D-DE77-49AD-94BA-D22C0BE47A96}" type="pres">
      <dgm:prSet presAssocID="{02967419-1AAA-45B4-9310-F983B14A7464}" presName="parentText" presStyleLbl="node1" presStyleIdx="2" presStyleCnt="3" custScaleX="14281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BA7C93D-09A4-4FBE-BC0A-7110B233D5D3}" type="pres">
      <dgm:prSet presAssocID="{02967419-1AAA-45B4-9310-F983B14A7464}" presName="negativeSpace" presStyleCnt="0"/>
      <dgm:spPr/>
    </dgm:pt>
    <dgm:pt modelId="{37C02652-0F13-459C-B9D0-247580E681AB}" type="pres">
      <dgm:prSet presAssocID="{02967419-1AAA-45B4-9310-F983B14A746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53F0A3-B7A9-4CAD-AFE6-5CA754106FAD}" srcId="{66BD7887-96FE-4612-BBA5-BE773799EFCB}" destId="{524FAD36-6427-420F-A088-B30E3CEEF33F}" srcOrd="0" destOrd="0" parTransId="{3BA6D9C4-E088-459D-96A5-31B62E8CA855}" sibTransId="{EA3D7F17-5612-4478-9BA3-B058C8C09960}"/>
    <dgm:cxn modelId="{0C00DDF6-05D5-43B5-9EE1-BF5F4976C010}" type="presOf" srcId="{524FAD36-6427-420F-A088-B30E3CEEF33F}" destId="{3E9F1D4B-92B3-4E9D-8272-8C13C5823F3D}" srcOrd="0" destOrd="0" presId="urn:microsoft.com/office/officeart/2005/8/layout/list1"/>
    <dgm:cxn modelId="{07512042-9AD8-4BE8-9FDA-F5E5D9AC227C}" srcId="{66BD7887-96FE-4612-BBA5-BE773799EFCB}" destId="{02967419-1AAA-45B4-9310-F983B14A7464}" srcOrd="2" destOrd="0" parTransId="{40474EB1-F66A-47D3-926F-B6FCDE6FAA9E}" sibTransId="{38C40B34-A78C-44AD-AB4B-709A6B1889FC}"/>
    <dgm:cxn modelId="{78D9E630-13F2-4D48-8621-63AA3E125270}" type="presOf" srcId="{653B0388-BBA6-489D-A5AF-C69599486601}" destId="{2CA51563-A068-48CF-96A1-6A09517C4A93}" srcOrd="0" destOrd="0" presId="urn:microsoft.com/office/officeart/2005/8/layout/list1"/>
    <dgm:cxn modelId="{1D56C221-BC09-45B7-9920-0A1A469C2359}" type="presOf" srcId="{02967419-1AAA-45B4-9310-F983B14A7464}" destId="{C8AAF37D-DE77-49AD-94BA-D22C0BE47A96}" srcOrd="1" destOrd="0" presId="urn:microsoft.com/office/officeart/2005/8/layout/list1"/>
    <dgm:cxn modelId="{304D8492-E444-463C-B713-C95F8BA78F67}" type="presOf" srcId="{66BD7887-96FE-4612-BBA5-BE773799EFCB}" destId="{EDAA86A7-6F37-4C99-A990-2FDEFC5DEA7C}" srcOrd="0" destOrd="0" presId="urn:microsoft.com/office/officeart/2005/8/layout/list1"/>
    <dgm:cxn modelId="{68B013E7-0D15-4A1B-A53A-135AB202337E}" srcId="{66BD7887-96FE-4612-BBA5-BE773799EFCB}" destId="{653B0388-BBA6-489D-A5AF-C69599486601}" srcOrd="1" destOrd="0" parTransId="{02200897-2B34-4008-A0E9-35308B73EC85}" sibTransId="{651E8358-6391-45FF-96CE-0C4AA9080180}"/>
    <dgm:cxn modelId="{112165EE-CEDF-45B6-842E-48642B451D94}" type="presOf" srcId="{524FAD36-6427-420F-A088-B30E3CEEF33F}" destId="{15D25FA9-9F23-484A-AD36-01895651C082}" srcOrd="1" destOrd="0" presId="urn:microsoft.com/office/officeart/2005/8/layout/list1"/>
    <dgm:cxn modelId="{276350C6-DB61-4C50-96FB-D54587980060}" type="presOf" srcId="{653B0388-BBA6-489D-A5AF-C69599486601}" destId="{EA5BAA43-1229-49A6-B91B-8A34676699D5}" srcOrd="1" destOrd="0" presId="urn:microsoft.com/office/officeart/2005/8/layout/list1"/>
    <dgm:cxn modelId="{94488B32-024B-4E1E-9D89-EA19ACBBBC55}" type="presOf" srcId="{02967419-1AAA-45B4-9310-F983B14A7464}" destId="{2B17653E-8892-4C66-A6D6-7A3899BB4605}" srcOrd="0" destOrd="0" presId="urn:microsoft.com/office/officeart/2005/8/layout/list1"/>
    <dgm:cxn modelId="{58575088-C21A-42EF-A187-CA4625367C2C}" type="presParOf" srcId="{EDAA86A7-6F37-4C99-A990-2FDEFC5DEA7C}" destId="{0EA0962A-BD26-4091-8295-A775C89CDA8C}" srcOrd="0" destOrd="0" presId="urn:microsoft.com/office/officeart/2005/8/layout/list1"/>
    <dgm:cxn modelId="{6CE782A6-C479-4466-A41C-9800DD795FDA}" type="presParOf" srcId="{0EA0962A-BD26-4091-8295-A775C89CDA8C}" destId="{3E9F1D4B-92B3-4E9D-8272-8C13C5823F3D}" srcOrd="0" destOrd="0" presId="urn:microsoft.com/office/officeart/2005/8/layout/list1"/>
    <dgm:cxn modelId="{E059C56F-5C17-4389-9D28-22325DCD90C6}" type="presParOf" srcId="{0EA0962A-BD26-4091-8295-A775C89CDA8C}" destId="{15D25FA9-9F23-484A-AD36-01895651C082}" srcOrd="1" destOrd="0" presId="urn:microsoft.com/office/officeart/2005/8/layout/list1"/>
    <dgm:cxn modelId="{BD398DF7-C346-491B-92A1-2B9E1307C274}" type="presParOf" srcId="{EDAA86A7-6F37-4C99-A990-2FDEFC5DEA7C}" destId="{E471D4B3-8390-4978-A713-64CC6A8E42E4}" srcOrd="1" destOrd="0" presId="urn:microsoft.com/office/officeart/2005/8/layout/list1"/>
    <dgm:cxn modelId="{7FFE4671-5A23-475C-B762-C16F1E57E1F9}" type="presParOf" srcId="{EDAA86A7-6F37-4C99-A990-2FDEFC5DEA7C}" destId="{E1916609-09A4-454D-972B-42C4B913C078}" srcOrd="2" destOrd="0" presId="urn:microsoft.com/office/officeart/2005/8/layout/list1"/>
    <dgm:cxn modelId="{7BD36FA1-52EF-4CB2-8490-B229B04A8194}" type="presParOf" srcId="{EDAA86A7-6F37-4C99-A990-2FDEFC5DEA7C}" destId="{A4AA4F68-D81A-4883-BDFF-71A2E2859A61}" srcOrd="3" destOrd="0" presId="urn:microsoft.com/office/officeart/2005/8/layout/list1"/>
    <dgm:cxn modelId="{04674466-F4D9-419C-BE4F-C8FA2C9F347B}" type="presParOf" srcId="{EDAA86A7-6F37-4C99-A990-2FDEFC5DEA7C}" destId="{E9F6E622-49C7-4FA5-958F-918339A48590}" srcOrd="4" destOrd="0" presId="urn:microsoft.com/office/officeart/2005/8/layout/list1"/>
    <dgm:cxn modelId="{AFB1C3B2-A0BB-447E-9D12-E07CAAD49902}" type="presParOf" srcId="{E9F6E622-49C7-4FA5-958F-918339A48590}" destId="{2CA51563-A068-48CF-96A1-6A09517C4A93}" srcOrd="0" destOrd="0" presId="urn:microsoft.com/office/officeart/2005/8/layout/list1"/>
    <dgm:cxn modelId="{2945E0B3-CEDD-445B-9C5F-30938688601C}" type="presParOf" srcId="{E9F6E622-49C7-4FA5-958F-918339A48590}" destId="{EA5BAA43-1229-49A6-B91B-8A34676699D5}" srcOrd="1" destOrd="0" presId="urn:microsoft.com/office/officeart/2005/8/layout/list1"/>
    <dgm:cxn modelId="{EF5FD6C9-A523-449B-A453-0DF6A21A9F9A}" type="presParOf" srcId="{EDAA86A7-6F37-4C99-A990-2FDEFC5DEA7C}" destId="{1AA2C79C-1525-4E02-9A7F-9995DA9C3040}" srcOrd="5" destOrd="0" presId="urn:microsoft.com/office/officeart/2005/8/layout/list1"/>
    <dgm:cxn modelId="{7CAACCC6-442B-4A6F-90B1-20B1488F9DA1}" type="presParOf" srcId="{EDAA86A7-6F37-4C99-A990-2FDEFC5DEA7C}" destId="{D094A7AD-F43A-4D6E-917A-3A2132425A51}" srcOrd="6" destOrd="0" presId="urn:microsoft.com/office/officeart/2005/8/layout/list1"/>
    <dgm:cxn modelId="{FBF0A327-854B-47BE-A834-D40A944851D6}" type="presParOf" srcId="{EDAA86A7-6F37-4C99-A990-2FDEFC5DEA7C}" destId="{F4143706-E95F-4DAE-B35A-92565A9DE547}" srcOrd="7" destOrd="0" presId="urn:microsoft.com/office/officeart/2005/8/layout/list1"/>
    <dgm:cxn modelId="{751318B6-B189-49F8-9E57-DF2AD2E1C999}" type="presParOf" srcId="{EDAA86A7-6F37-4C99-A990-2FDEFC5DEA7C}" destId="{AF9A6E90-7D1B-4E0D-8058-98C06DAAA556}" srcOrd="8" destOrd="0" presId="urn:microsoft.com/office/officeart/2005/8/layout/list1"/>
    <dgm:cxn modelId="{0B3DE27D-C43B-4F65-9E04-7331965A438F}" type="presParOf" srcId="{AF9A6E90-7D1B-4E0D-8058-98C06DAAA556}" destId="{2B17653E-8892-4C66-A6D6-7A3899BB4605}" srcOrd="0" destOrd="0" presId="urn:microsoft.com/office/officeart/2005/8/layout/list1"/>
    <dgm:cxn modelId="{1C93EE9B-B311-4268-87FC-B1C313800F73}" type="presParOf" srcId="{AF9A6E90-7D1B-4E0D-8058-98C06DAAA556}" destId="{C8AAF37D-DE77-49AD-94BA-D22C0BE47A96}" srcOrd="1" destOrd="0" presId="urn:microsoft.com/office/officeart/2005/8/layout/list1"/>
    <dgm:cxn modelId="{FBC9CCF1-9EE1-4E92-97FB-2A2D65CDBA24}" type="presParOf" srcId="{EDAA86A7-6F37-4C99-A990-2FDEFC5DEA7C}" destId="{BBA7C93D-09A4-4FBE-BC0A-7110B233D5D3}" srcOrd="9" destOrd="0" presId="urn:microsoft.com/office/officeart/2005/8/layout/list1"/>
    <dgm:cxn modelId="{169FD6CA-6316-4514-897F-BA72DF77CA25}" type="presParOf" srcId="{EDAA86A7-6F37-4C99-A990-2FDEFC5DEA7C}" destId="{37C02652-0F13-459C-B9D0-247580E681A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4FF00-7775-4F96-BB7F-DCF1BFDFE44E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6D188-BDD0-4921-B07A-4EC7941B6B8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49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Me presento brevemente: </a:t>
            </a:r>
          </a:p>
          <a:p>
            <a:r>
              <a:rPr lang="es-ES" b="1" dirty="0" smtClean="0"/>
              <a:t>Quien</a:t>
            </a:r>
            <a:r>
              <a:rPr lang="es-ES" b="1" baseline="0" dirty="0" smtClean="0"/>
              <a:t> soy </a:t>
            </a:r>
            <a:r>
              <a:rPr lang="es-ES" b="0" baseline="0" dirty="0" err="1" smtClean="0"/>
              <a:t>Soy</a:t>
            </a:r>
            <a:r>
              <a:rPr lang="es-ES" b="0" baseline="0" dirty="0" smtClean="0"/>
              <a:t> Azahara Fernández </a:t>
            </a:r>
            <a:r>
              <a:rPr lang="es-ES" b="0" baseline="0" dirty="0" err="1" smtClean="0"/>
              <a:t>Guizán</a:t>
            </a:r>
            <a:r>
              <a:rPr lang="es-ES" b="0" baseline="0" dirty="0" smtClean="0"/>
              <a:t>, asturiana que comenzó su carrera profesional como investigadora biomédica y que una vez finalizado mi doctorado me </a:t>
            </a:r>
            <a:r>
              <a:rPr lang="es-ES" b="0" baseline="0" dirty="0" err="1" smtClean="0"/>
              <a:t>dí</a:t>
            </a:r>
            <a:r>
              <a:rPr lang="es-ES" b="0" baseline="0" dirty="0" smtClean="0"/>
              <a:t> cuenta que no estaba enfocando mi carrera profesional a lo que realmente me gustaba. En ese punto me reconvertí hacia el desarrollo de aplicaciones y comencé a trabajar en 2015 como desarrolladora </a:t>
            </a:r>
            <a:r>
              <a:rPr lang="es-ES" b="0" baseline="0" dirty="0" err="1" smtClean="0"/>
              <a:t>.Net</a:t>
            </a:r>
            <a:r>
              <a:rPr lang="es-ES" b="0" baseline="0" dirty="0" smtClean="0"/>
              <a:t> MVC. Soy una persona además que cree en el valor de la comunidad y desde hace un año llevo asistiendo y participando en todos los eventos y/o </a:t>
            </a:r>
            <a:r>
              <a:rPr lang="es-ES" b="0" baseline="0" dirty="0" err="1" smtClean="0"/>
              <a:t>meetups</a:t>
            </a:r>
            <a:r>
              <a:rPr lang="es-ES" b="0" baseline="0" dirty="0" smtClean="0"/>
              <a:t> que puedo.</a:t>
            </a:r>
          </a:p>
          <a:p>
            <a:r>
              <a:rPr lang="es-ES" b="0" baseline="0" dirty="0" smtClean="0"/>
              <a:t>En cuanto a como soy personalmente esta nube de palabras me define muy bien: sociable, </a:t>
            </a:r>
            <a:r>
              <a:rPr lang="es-ES" b="0" baseline="0" dirty="0" err="1" smtClean="0"/>
              <a:t>geek</a:t>
            </a:r>
            <a:r>
              <a:rPr lang="es-ES" b="0" baseline="0" dirty="0" smtClean="0"/>
              <a:t>, </a:t>
            </a:r>
            <a:r>
              <a:rPr lang="es-ES" b="0" baseline="0" dirty="0" err="1" smtClean="0"/>
              <a:t>potterhead</a:t>
            </a:r>
            <a:r>
              <a:rPr lang="es-ES" b="0" baseline="0" dirty="0" smtClean="0"/>
              <a:t>, me encanta el sector tecnológico y el de la salud y espero fusionarlos en un futuro. Además adoro los idiomas y leer, aunque me gusta mucho viajar y conocer lugares necesito también tiempo para estar en casa relajándome con mi marido y mi perro. También adoro la música jazz y clásica (siempre me puedes encontrar en un concierto de la OSPA o en la ópera).</a:t>
            </a:r>
          </a:p>
          <a:p>
            <a:r>
              <a:rPr lang="es-ES" b="1" baseline="0" dirty="0" smtClean="0"/>
              <a:t>Dónde me puedes seguir </a:t>
            </a:r>
            <a:r>
              <a:rPr lang="es-ES" b="0" baseline="0" dirty="0" smtClean="0"/>
              <a:t>Soy muy activa en </a:t>
            </a:r>
            <a:r>
              <a:rPr lang="es-ES" b="0" baseline="0" dirty="0" err="1" smtClean="0"/>
              <a:t>Linkedin</a:t>
            </a:r>
            <a:r>
              <a:rPr lang="es-ES" b="0" baseline="0" dirty="0" smtClean="0"/>
              <a:t> y en Twitter, así que no te cortes y escríbeme que siempre respondo!</a:t>
            </a:r>
            <a:endParaRPr lang="es-ES" b="1" baseline="0" dirty="0" smtClean="0"/>
          </a:p>
          <a:p>
            <a:r>
              <a:rPr lang="es-ES" b="1" baseline="0" dirty="0" smtClean="0"/>
              <a:t>Que es </a:t>
            </a:r>
            <a:r>
              <a:rPr lang="es-ES" b="1" baseline="0" dirty="0" err="1" smtClean="0"/>
              <a:t>Afaya</a:t>
            </a:r>
            <a:r>
              <a:rPr lang="es-ES" b="1" baseline="0" dirty="0" smtClean="0"/>
              <a:t> </a:t>
            </a:r>
            <a:r>
              <a:rPr lang="es-ES" b="0" baseline="0" dirty="0" err="1" smtClean="0"/>
              <a:t>Afaya</a:t>
            </a:r>
            <a:r>
              <a:rPr lang="es-ES" b="0" baseline="0" dirty="0" smtClean="0"/>
              <a:t> nos comprende a mi marido Juan Manuel Rodríguez Pérez y a mí. Bajo este nombre investigamos y aprendemos nuevos lenguajes y </a:t>
            </a:r>
            <a:r>
              <a:rPr lang="es-ES" b="0" baseline="0" dirty="0" err="1" smtClean="0"/>
              <a:t>frameworks</a:t>
            </a:r>
            <a:r>
              <a:rPr lang="es-ES" b="0" baseline="0" dirty="0" smtClean="0"/>
              <a:t>, desarrollamos proyectos personales y tratamos de impartir talleres de introducción a la programación para niños cuando vemos el hueco y/o la oportunidad.</a:t>
            </a:r>
            <a:endParaRPr lang="es-ES" b="1" baseline="0" dirty="0" smtClean="0"/>
          </a:p>
          <a:p>
            <a:r>
              <a:rPr lang="es-ES" b="1" baseline="0" dirty="0" err="1" smtClean="0"/>
              <a:t>Github</a:t>
            </a:r>
            <a:r>
              <a:rPr lang="es-ES" b="1" baseline="0" dirty="0" smtClean="0"/>
              <a:t>. </a:t>
            </a:r>
            <a:r>
              <a:rPr lang="es-ES" b="0" baseline="0" dirty="0" smtClean="0"/>
              <a:t>Subo el código de mis proyectos personales a </a:t>
            </a:r>
            <a:r>
              <a:rPr lang="es-ES" b="0" baseline="0" dirty="0" err="1" smtClean="0"/>
              <a:t>Github</a:t>
            </a:r>
            <a:r>
              <a:rPr lang="es-ES" b="0" baseline="0" dirty="0" smtClean="0"/>
              <a:t> y estoy dispuesta a recibir cualquier crítica constructiva ya que no pretendo ser una experta y creo que todo es mejorable!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581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Contestamos a todas las</a:t>
            </a:r>
            <a:r>
              <a:rPr lang="es-ES" baseline="0" dirty="0" smtClean="0"/>
              <a:t> preguntas y ya tenemos nuestra aplicación creada!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459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Para ejecutarla nos situamos en el proyecto,</a:t>
            </a:r>
            <a:r>
              <a:rPr lang="es-ES" baseline="0" dirty="0" smtClean="0"/>
              <a:t> ejecutamos con </a:t>
            </a:r>
            <a:r>
              <a:rPr lang="es-ES" baseline="0" dirty="0" err="1" smtClean="0"/>
              <a:t>au</a:t>
            </a:r>
            <a:r>
              <a:rPr lang="es-ES" baseline="0" dirty="0" smtClean="0"/>
              <a:t> run – </a:t>
            </a:r>
            <a:r>
              <a:rPr lang="es-ES" baseline="0" dirty="0" err="1" smtClean="0"/>
              <a:t>watch</a:t>
            </a:r>
            <a:r>
              <a:rPr lang="es-ES" baseline="0" dirty="0" smtClean="0"/>
              <a:t> para que automáticamente refresque el navegador cuando guardamos los cambios y nos lanza la aplicación en localhost:9000 y con el </a:t>
            </a:r>
            <a:r>
              <a:rPr lang="es-ES" baseline="0" dirty="0" err="1" smtClean="0"/>
              <a:t>browserSync</a:t>
            </a:r>
            <a:r>
              <a:rPr lang="es-ES" baseline="0" dirty="0" smtClean="0"/>
              <a:t> en 3001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53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está el hola mundo</a:t>
            </a:r>
            <a:r>
              <a:rPr lang="es-ES" baseline="0" dirty="0" smtClean="0"/>
              <a:t> y como se ve el </a:t>
            </a:r>
            <a:r>
              <a:rPr lang="es-ES" baseline="0" dirty="0" err="1" smtClean="0"/>
              <a:t>BrowserSync</a:t>
            </a:r>
            <a:r>
              <a:rPr lang="es-ES" baseline="0" dirty="0" smtClean="0"/>
              <a:t>. Para aquellos que no sepáis que es el browser </a:t>
            </a:r>
            <a:r>
              <a:rPr lang="es-ES" baseline="0" dirty="0" err="1" smtClean="0"/>
              <a:t>Sync</a:t>
            </a:r>
            <a:r>
              <a:rPr lang="es-ES" baseline="0" dirty="0" smtClean="0"/>
              <a:t>, tranquilos yo lo descubrí también al ponerme con Aurelia, pero es un asistente de test que te facilita las pruebas en múltiples navegadores y dispositivos.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7455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Como es una comparativa</a:t>
            </a:r>
            <a:r>
              <a:rPr lang="es-ES" baseline="0" dirty="0" smtClean="0"/>
              <a:t> vamos a ver los pasos necesarios para realizar lo mismo en Angular:</a:t>
            </a:r>
          </a:p>
          <a:p>
            <a:r>
              <a:rPr lang="es-ES" baseline="0" dirty="0" smtClean="0"/>
              <a:t>Como ya tengo instalado </a:t>
            </a:r>
            <a:r>
              <a:rPr lang="es-ES" baseline="0" dirty="0" err="1" smtClean="0"/>
              <a:t>node</a:t>
            </a:r>
            <a:r>
              <a:rPr lang="es-ES" baseline="0" dirty="0" smtClean="0"/>
              <a:t>, instalo Angular-cli al igual que instale Aurelia</a:t>
            </a:r>
          </a:p>
          <a:p>
            <a:r>
              <a:rPr lang="es-ES" baseline="0" dirty="0" smtClean="0"/>
              <a:t>Genero el nuevo proyecto, en este caso no me realiza preguntas de configuración.</a:t>
            </a:r>
          </a:p>
          <a:p>
            <a:r>
              <a:rPr lang="es-ES" baseline="0" dirty="0" smtClean="0"/>
              <a:t>Lanzo el proyecto y se me ejecuta en localhost:4200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80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Bueno ahora que ya</a:t>
            </a:r>
            <a:r>
              <a:rPr lang="es-ES" baseline="0" dirty="0" smtClean="0"/>
              <a:t> tenemos el hola mundo creado en ambos lenguajes voy en primer lugar a enseñaros la aplicación ejecutando y echaremos una partida y luego voy a mostraros una comparativa </a:t>
            </a:r>
            <a:r>
              <a:rPr lang="es-ES" baseline="0" dirty="0" err="1" smtClean="0"/>
              <a:t>enseñándo</a:t>
            </a:r>
            <a:r>
              <a:rPr lang="es-ES" baseline="0" dirty="0" smtClean="0"/>
              <a:t> el código de ambos proyectos. Hago un pequeño apunte, no soy una experta ni de Angular ni de Aurelia, esto es una introducción, y además creo que el código siempre puede ser mejorable por lo que cualquier crítica constructiva siempre es bienvenida por mi parte.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4339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Bueno y así creo que me he quedado tras enseñaros todo</a:t>
            </a:r>
            <a:r>
              <a:rPr lang="es-ES" baseline="0" dirty="0" smtClean="0"/>
              <a:t> esto. Si hay preguntas, intentaré responder a lo que sepa!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6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idea</a:t>
            </a:r>
            <a:r>
              <a:rPr lang="es-ES" baseline="0" dirty="0" smtClean="0"/>
              <a:t> de investigar un poco que era Aurelia a nivel principiante, porque esto quiero dejarlo claro, no me considero una experto por haber leído un poco de bibliografía y haber desarrollado un pequeño proyecto personal, surge de los propósitos de año nuevo. Cuando llega el final del año pasado me planteo organizar un poco el año siguiente y plantearme una serie de objetivos (también disponibles en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 por si queréis cotillear). Dentro de lo que me apetecía hacer era investigar un poco algún </a:t>
            </a:r>
            <a:r>
              <a:rPr lang="es-ES" baseline="0" dirty="0" err="1" smtClean="0"/>
              <a:t>framework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Javascript</a:t>
            </a:r>
            <a:r>
              <a:rPr lang="es-ES" baseline="0" dirty="0" smtClean="0"/>
              <a:t>, así que simplemente entro en Google y busco información. Encuentro este artículo en el que se citan los 5 “mejores” </a:t>
            </a:r>
            <a:r>
              <a:rPr lang="es-ES" baseline="0" dirty="0" err="1" smtClean="0"/>
              <a:t>frameworks</a:t>
            </a:r>
            <a:r>
              <a:rPr lang="es-ES" baseline="0" dirty="0" smtClean="0"/>
              <a:t> del 2017, </a:t>
            </a:r>
            <a:r>
              <a:rPr lang="es-ES" b="1" baseline="0" dirty="0" smtClean="0"/>
              <a:t>veo </a:t>
            </a:r>
            <a:r>
              <a:rPr lang="es-ES" b="1" baseline="0" dirty="0" err="1" smtClean="0"/>
              <a:t>React</a:t>
            </a:r>
            <a:r>
              <a:rPr lang="es-ES" b="1" baseline="0" dirty="0" smtClean="0"/>
              <a:t>, </a:t>
            </a:r>
            <a:r>
              <a:rPr lang="es-ES" b="1" baseline="0" dirty="0" err="1" smtClean="0"/>
              <a:t>Vue</a:t>
            </a:r>
            <a:r>
              <a:rPr lang="es-ES" b="1" baseline="0" dirty="0" smtClean="0"/>
              <a:t>, Angular, </a:t>
            </a:r>
            <a:r>
              <a:rPr lang="es-ES" b="1" baseline="0" dirty="0" err="1" smtClean="0"/>
              <a:t>ember</a:t>
            </a:r>
            <a:r>
              <a:rPr lang="es-ES" b="1" baseline="0" dirty="0" smtClean="0"/>
              <a:t>, </a:t>
            </a:r>
            <a:r>
              <a:rPr lang="es-ES" b="1" baseline="0" dirty="0" err="1" smtClean="0"/>
              <a:t>backbone</a:t>
            </a:r>
            <a:r>
              <a:rPr lang="es-ES" b="1" baseline="0" dirty="0" smtClean="0"/>
              <a:t>, </a:t>
            </a:r>
            <a:r>
              <a:rPr lang="es-ES" b="1" baseline="0" dirty="0" err="1" smtClean="0"/>
              <a:t>polymer</a:t>
            </a:r>
            <a:r>
              <a:rPr lang="es-ES" baseline="0" dirty="0" smtClean="0"/>
              <a:t>… y me fijo en el símbolo rosa/lila y descubro que es un </a:t>
            </a:r>
            <a:r>
              <a:rPr lang="es-ES" baseline="0" dirty="0" err="1" smtClean="0"/>
              <a:t>framework</a:t>
            </a:r>
            <a:r>
              <a:rPr lang="es-ES" baseline="0" dirty="0" smtClean="0"/>
              <a:t> con nombre de mujer y encima un nombre muy bonito, Aurelia.  Y me quedó con esta cara…. Si puede parecer totalmente irracional, pero a la hora de elegir por cual empezar me pareció atrayente.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56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Lo primero que hago es buscar información sobre Aurelia y me encuentro</a:t>
            </a:r>
            <a:r>
              <a:rPr lang="es-ES" baseline="0" dirty="0" smtClean="0"/>
              <a:t> con que Aurelia realmente es una </a:t>
            </a:r>
            <a:r>
              <a:rPr lang="es-ES" b="1" baseline="0" dirty="0" smtClean="0"/>
              <a:t>colección de módulos </a:t>
            </a:r>
            <a:r>
              <a:rPr lang="es-ES" b="1" baseline="0" dirty="0" err="1" smtClean="0"/>
              <a:t>Javascript</a:t>
            </a:r>
            <a:r>
              <a:rPr lang="es-ES" b="1" baseline="0" dirty="0" smtClean="0"/>
              <a:t> que juntos permiten crear aplicaciones web, móvil o escritorio a partir de código abierto y cumpliendo estándares web.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dice la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documentación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Aurelia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</a:p>
          <a:p>
            <a:pPr fontAlgn="base"/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Forward-thinking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escrito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EcmaScript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es-E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endParaRPr lang="es-E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lugar de una arquitectura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monolítoca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Aurelia se compone de pequeños módulos.</a:t>
            </a:r>
          </a:p>
          <a:p>
            <a:pPr fontAlgn="base"/>
            <a:endParaRPr lang="es-E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Extensible HTML</a:t>
            </a:r>
          </a:p>
          <a:p>
            <a:pPr fontAlgn="base"/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 permite crear elementos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customizados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añadirles a elementos existentes atributos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customizados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 &amp; UI Composition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Routing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través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pipeline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específico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creado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simplifica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tarea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mucho. </a:t>
            </a:r>
          </a:p>
          <a:p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MV* with Conventions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convenciones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 o MVVM</a:t>
            </a:r>
          </a:p>
          <a:p>
            <a:endParaRPr lang="es-E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 Language Support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ES5, ES 2015, ES 2016 and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Testable</a:t>
            </a:r>
          </a:p>
          <a:p>
            <a:pPr fontAlgn="base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2015 con un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contenedor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inyección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creación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código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acoplado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</a:t>
            </a:r>
            <a:r>
              <a:rPr lang="es-E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s-E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unitario.</a:t>
            </a:r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37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Como</a:t>
            </a:r>
            <a:r>
              <a:rPr lang="es-ES" baseline="0" dirty="0" smtClean="0"/>
              <a:t> todo lo anterior sonaba muy bien, también busque en diversos foros y artículos comparativas entre Aurelia y Angular y me gustó mucho la de </a:t>
            </a:r>
            <a:r>
              <a:rPr lang="es-ES" baseline="0" dirty="0" err="1" smtClean="0"/>
              <a:t>MobilUnity</a:t>
            </a:r>
            <a:r>
              <a:rPr lang="es-ES" baseline="0" dirty="0" smtClean="0"/>
              <a:t>, que nos muestra por una parte ejemplos de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que usan angular y aquellos que usan Aurelia. Y el número de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por países. Podemos ver que aunque lógicamente Angular está mas extendido en uso, Aurelia se usa sobre todo por </a:t>
            </a:r>
            <a:r>
              <a:rPr lang="es-ES" baseline="0" dirty="0" err="1" smtClean="0"/>
              <a:t>momondo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25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Luego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artículo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comparative entre Angular y Aurelia y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viene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Aurelia 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an all-in-one solution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Aurelia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proporciona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inyección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templates,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enrutamiento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rápidamente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preocuparte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librerías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plugins para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internalización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validación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ventanas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modales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framework con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aprendizaje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fácil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frameworks.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realizer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Vainilla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denominan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data binding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adaptativo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velocidad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eficiencia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Está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módulos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Tiene</a:t>
            </a:r>
            <a:r>
              <a:rPr lang="es-ES" b="1" baseline="0" dirty="0" smtClean="0"/>
              <a:t> una comunidad muy maja.</a:t>
            </a:r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19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Leyendo</a:t>
            </a:r>
            <a:r>
              <a:rPr lang="es-ES" baseline="0" dirty="0" smtClean="0"/>
              <a:t> que todo eran ventajas yo pensé… vamos que algún inconveniente tenía que tener. Así que me propuse hacer una aplicación sencilla y probarlo.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145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Comienzo</a:t>
            </a:r>
            <a:r>
              <a:rPr lang="es-ES" baseline="0" dirty="0" smtClean="0"/>
              <a:t> contando cuales son los primeros pasos a seguir en Aurelia y a compararlos con Angular.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08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dejo unos recursos</a:t>
            </a:r>
            <a:r>
              <a:rPr lang="es-ES" baseline="0" dirty="0" smtClean="0"/>
              <a:t> disponibles en la web que son muy útiles.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849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Necesitamos</a:t>
            </a:r>
            <a:r>
              <a:rPr lang="es-ES" baseline="0" dirty="0" smtClean="0"/>
              <a:t> tener instalado en nuestro PC el </a:t>
            </a:r>
            <a:r>
              <a:rPr lang="es-ES" baseline="0" dirty="0" err="1" smtClean="0"/>
              <a:t>NodeJs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4 o superior para instalarnos Aurelia. </a:t>
            </a:r>
          </a:p>
          <a:p>
            <a:r>
              <a:rPr lang="es-ES" baseline="0" dirty="0" smtClean="0"/>
              <a:t>Una vez realizado nos instalamos globalmente Aurelia-cli (porque si tenemos una herramienta que nos facilita la vida, ¿por qué no usarla?</a:t>
            </a:r>
          </a:p>
          <a:p>
            <a:r>
              <a:rPr lang="es-ES" baseline="0" dirty="0" smtClean="0"/>
              <a:t>Luego creamos un nuevo proyecto y nos aparece un asistentes que nos irá pidiendo información que necesita para configurar la aplicación.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6D188-BDD0-4921-B07A-4EC7941B6B8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325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74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41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301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19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25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66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2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731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204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091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B1C3D0A-5503-47CA-A107-5986D0B8D1BD}" type="datetimeFigureOut">
              <a:rPr lang="es-ES" smtClean="0"/>
              <a:t>07.abr.2018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2E4C3FD-9488-4910-8C4E-6AD862605785}" type="slidenum">
              <a:rPr lang="es-ES" smtClean="0"/>
              <a:t>‹#›</a:t>
            </a:fld>
            <a:endParaRPr lang="es-E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2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zaharafernandezguizan/STEMTrivialAngular" TargetMode="External"/><Relationship Id="rId5" Type="http://schemas.openxmlformats.org/officeDocument/2006/relationships/hyperlink" Target="https://github.com/azaharafernandezguizan/STEMTrivial" TargetMode="Externa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644167" y="157502"/>
            <a:ext cx="7349556" cy="22627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Conociendo Aurelia, la hermana de Angular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97057" y="1886599"/>
            <a:ext cx="5939609" cy="4750100"/>
            <a:chOff x="6778876" y="2102259"/>
            <a:chExt cx="5939609" cy="4750100"/>
          </a:xfrm>
        </p:grpSpPr>
        <p:sp>
          <p:nvSpPr>
            <p:cNvPr id="4" name="Rectangle 3"/>
            <p:cNvSpPr/>
            <p:nvPr/>
          </p:nvSpPr>
          <p:spPr>
            <a:xfrm>
              <a:off x="6778876" y="2154281"/>
              <a:ext cx="5443777" cy="4698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4064" y="2102259"/>
              <a:ext cx="4122167" cy="30859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8876" y="5172186"/>
              <a:ext cx="769237" cy="29374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5471" y="5559425"/>
              <a:ext cx="328593" cy="26656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0553" y="5919487"/>
              <a:ext cx="343511" cy="343511"/>
            </a:xfrm>
            <a:prstGeom prst="rect">
              <a:avLst/>
            </a:prstGeom>
          </p:spPr>
        </p:pic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7417298" y="5188251"/>
              <a:ext cx="5301187" cy="1462473"/>
            </a:xfrm>
            <a:prstGeom prst="rect">
              <a:avLst/>
            </a:prstGeom>
          </p:spPr>
          <p:txBody>
            <a:bodyPr>
              <a:normAutofit fontScale="70000" lnSpcReduction="20000"/>
            </a:bodyPr>
            <a:lstStyle>
              <a:lvl1pPr marL="32004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20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4008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8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6012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600" i="1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8016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020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tx2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2024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24028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56032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880360" indent="-320040" algn="l" defTabSz="914400" rtl="0" eaLnBrk="1" latinLnBrk="0" hangingPunct="1">
                <a:lnSpc>
                  <a:spcPct val="111000"/>
                </a:lnSpc>
                <a:spcBef>
                  <a:spcPts val="930"/>
                </a:spcBef>
                <a:buFont typeface="Corbel" panose="020B0503020204020204" pitchFamily="34" charset="0"/>
                <a:buChar char="–"/>
                <a:defRPr sz="1400" i="1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Azahara Fernández </a:t>
              </a:r>
              <a:r>
                <a:rPr lang="es-ES" sz="2600" dirty="0" err="1" smtClean="0">
                  <a:solidFill>
                    <a:schemeClr val="accent4">
                      <a:lumMod val="75000"/>
                    </a:schemeClr>
                  </a:solidFill>
                </a:rPr>
                <a:t>Guizán</a:t>
              </a:r>
              <a:endParaRPr lang="es-ES" sz="2600" dirty="0" smtClean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@</a:t>
              </a:r>
              <a:r>
                <a:rPr lang="es-ES" sz="2600" dirty="0" err="1" smtClean="0">
                  <a:solidFill>
                    <a:schemeClr val="accent4">
                      <a:lumMod val="75000"/>
                    </a:schemeClr>
                  </a:solidFill>
                </a:rPr>
                <a:t>azahara_fergui</a:t>
              </a:r>
              <a:endParaRPr lang="es-ES" sz="2600" dirty="0" smtClean="0">
                <a:solidFill>
                  <a:schemeClr val="accent4">
                    <a:lumMod val="75000"/>
                  </a:schemeClr>
                </a:solidFill>
              </a:endParaRPr>
            </a:p>
            <a:p>
              <a:pPr marL="0" indent="0">
                <a:buNone/>
              </a:pPr>
              <a:r>
                <a:rPr lang="es-ES" sz="2600" dirty="0" smtClean="0">
                  <a:solidFill>
                    <a:schemeClr val="accent4">
                      <a:lumMod val="75000"/>
                    </a:schemeClr>
                  </a:solidFill>
                </a:rPr>
                <a:t>http://afaya.es</a:t>
              </a:r>
            </a:p>
            <a:p>
              <a:pPr marL="0" indent="0">
                <a:buNone/>
              </a:pPr>
              <a:r>
                <a:rPr lang="es-ES" sz="2600" dirty="0">
                  <a:solidFill>
                    <a:schemeClr val="accent4">
                      <a:lumMod val="75000"/>
                    </a:schemeClr>
                  </a:solidFill>
                </a:rPr>
                <a:t>https://github.com/azaharafernandezguizan</a:t>
              </a:r>
            </a:p>
            <a:p>
              <a:pPr marL="0" indent="0">
                <a:buNone/>
              </a:pPr>
              <a:endParaRPr lang="es-ES" dirty="0" smtClean="0">
                <a:solidFill>
                  <a:schemeClr val="accent5">
                    <a:lumMod val="50000"/>
                  </a:schemeClr>
                </a:solidFill>
              </a:endParaRPr>
            </a:p>
            <a:p>
              <a:pPr marL="0" indent="0">
                <a:buNone/>
              </a:pPr>
              <a:endParaRPr lang="es-ES" dirty="0">
                <a:solidFill>
                  <a:schemeClr val="accent5">
                    <a:lumMod val="50000"/>
                  </a:schemeClr>
                </a:solidFill>
              </a:endParaRPr>
            </a:p>
            <a:p>
              <a:pPr marL="0" indent="0">
                <a:buNone/>
              </a:pPr>
              <a:endParaRPr lang="es-E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1317" y="6286650"/>
              <a:ext cx="404353" cy="349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33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4" y="671049"/>
            <a:ext cx="4459857" cy="3184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161" y="1561483"/>
            <a:ext cx="5790794" cy="1932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162" y="3950828"/>
            <a:ext cx="7545247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7505" y="2703343"/>
            <a:ext cx="11860978" cy="1924342"/>
            <a:chOff x="331022" y="3063565"/>
            <a:chExt cx="11860978" cy="19243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022" y="3883911"/>
              <a:ext cx="8078284" cy="318735"/>
            </a:xfrm>
            <a:prstGeom prst="rect">
              <a:avLst/>
            </a:prstGeom>
          </p:spPr>
        </p:pic>
        <p:sp>
          <p:nvSpPr>
            <p:cNvPr id="13" name="Cloud 12"/>
            <p:cNvSpPr/>
            <p:nvPr/>
          </p:nvSpPr>
          <p:spPr>
            <a:xfrm>
              <a:off x="8319379" y="3063565"/>
              <a:ext cx="3872621" cy="1924342"/>
            </a:xfrm>
            <a:prstGeom prst="cloud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91430" y="3425571"/>
              <a:ext cx="30653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Ejecutamos con –</a:t>
              </a:r>
              <a:r>
                <a:rPr lang="es-ES" dirty="0" err="1" smtClean="0">
                  <a:solidFill>
                    <a:schemeClr val="bg1"/>
                  </a:solidFill>
                </a:rPr>
                <a:t>watch</a:t>
              </a:r>
              <a:r>
                <a:rPr lang="es-ES" dirty="0" smtClean="0">
                  <a:solidFill>
                    <a:schemeClr val="bg1"/>
                  </a:solidFill>
                </a:rPr>
                <a:t> para que escuche los cambios según desarrollamos y reinicie el explorador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5294" y="1112304"/>
            <a:ext cx="9898796" cy="1621250"/>
            <a:chOff x="525294" y="1934205"/>
            <a:chExt cx="9898796" cy="16212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509" y="2360776"/>
              <a:ext cx="7284581" cy="412793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525294" y="1934205"/>
              <a:ext cx="2378964" cy="1621250"/>
              <a:chOff x="525294" y="1934205"/>
              <a:chExt cx="2378964" cy="1621250"/>
            </a:xfrm>
          </p:grpSpPr>
          <p:sp>
            <p:nvSpPr>
              <p:cNvPr id="12" name="Cloud 11"/>
              <p:cNvSpPr/>
              <p:nvPr/>
            </p:nvSpPr>
            <p:spPr>
              <a:xfrm>
                <a:off x="525294" y="1934205"/>
                <a:ext cx="2378964" cy="1621250"/>
              </a:xfrm>
              <a:prstGeom prst="clou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86966" y="2360776"/>
                <a:ext cx="18250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>
                    <a:solidFill>
                      <a:schemeClr val="bg1"/>
                    </a:solidFill>
                  </a:rPr>
                  <a:t>Nos situamos en el proyecto</a:t>
                </a:r>
                <a:endParaRPr lang="es-E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525294" y="4777850"/>
            <a:ext cx="10353987" cy="1621250"/>
            <a:chOff x="525294" y="4777850"/>
            <a:chExt cx="10353987" cy="1621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4357" y="5490302"/>
              <a:ext cx="7454924" cy="635901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>
              <a:off x="525294" y="4777850"/>
              <a:ext cx="2378964" cy="162125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6966" y="5078180"/>
              <a:ext cx="18250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Están son las </a:t>
              </a:r>
              <a:r>
                <a:rPr lang="es-ES" dirty="0" err="1" smtClean="0">
                  <a:solidFill>
                    <a:schemeClr val="bg1"/>
                  </a:solidFill>
                </a:rPr>
                <a:t>urls</a:t>
              </a:r>
              <a:r>
                <a:rPr lang="es-ES" dirty="0" smtClean="0">
                  <a:solidFill>
                    <a:schemeClr val="bg1"/>
                  </a:solidFill>
                </a:rPr>
                <a:t> en las que lo lanza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4" y="56017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84" y="697170"/>
            <a:ext cx="7544478" cy="5174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28" y="2207463"/>
            <a:ext cx="10207336" cy="4322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0" y="112243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1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/>
          <p:cNvSpPr txBox="1">
            <a:spLocks/>
          </p:cNvSpPr>
          <p:nvPr/>
        </p:nvSpPr>
        <p:spPr>
          <a:xfrm>
            <a:off x="383885" y="337607"/>
            <a:ext cx="11227270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 smtClean="0">
                <a:solidFill>
                  <a:schemeClr val="accent4">
                    <a:lumMod val="75000"/>
                  </a:schemeClr>
                </a:solidFill>
              </a:rPr>
              <a:t>ANGULAR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4707" y="1265573"/>
            <a:ext cx="11301722" cy="528315"/>
            <a:chOff x="374707" y="1265573"/>
            <a:chExt cx="11301722" cy="5283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19842"/>
            <a:stretch/>
          </p:blipFill>
          <p:spPr>
            <a:xfrm>
              <a:off x="3503979" y="1277513"/>
              <a:ext cx="8172450" cy="5163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74707" y="1265573"/>
              <a:ext cx="3006848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1. Instalar Angular cli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3886" y="1892332"/>
            <a:ext cx="11292543" cy="646331"/>
            <a:chOff x="383886" y="1892332"/>
            <a:chExt cx="11292543" cy="6463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3979" y="1948113"/>
              <a:ext cx="8172450" cy="5905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3886" y="1892332"/>
              <a:ext cx="2997669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2. Generar un nuevo proyecto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3885" y="2728446"/>
            <a:ext cx="11111569" cy="695325"/>
            <a:chOff x="383885" y="2728446"/>
            <a:chExt cx="11111569" cy="6953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3979" y="2728446"/>
              <a:ext cx="7991475" cy="6953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3885" y="2796090"/>
              <a:ext cx="2997669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3. Lanzar el proyecto</a:t>
              </a:r>
              <a:endParaRPr lang="es-ES" dirty="0">
                <a:latin typeface="Enriquet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4708" y="3613554"/>
            <a:ext cx="9256092" cy="2611898"/>
            <a:chOff x="374708" y="3613554"/>
            <a:chExt cx="9256092" cy="26118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302" y="3613554"/>
              <a:ext cx="6084498" cy="26118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74708" y="3613554"/>
              <a:ext cx="3006846" cy="923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dirty="0" smtClean="0">
                  <a:latin typeface="Enriqueta"/>
                </a:rPr>
                <a:t>Paso 4. Ver la aplicación por defecto en: localhost:4200</a:t>
              </a:r>
              <a:endParaRPr lang="es-ES" dirty="0">
                <a:latin typeface="Enriqueta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9" y="133808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67" y="2840926"/>
            <a:ext cx="5908513" cy="2446124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306512" y="1638020"/>
            <a:ext cx="7582618" cy="1560716"/>
          </a:xfrm>
        </p:spPr>
        <p:txBody>
          <a:bodyPr>
            <a:normAutofit/>
          </a:bodyPr>
          <a:lstStyle/>
          <a:p>
            <a:r>
              <a:rPr lang="es-ES" sz="2800" b="1" dirty="0" smtClean="0"/>
              <a:t>VAMOS A VER LA APLICACIÓN Y A COMPARAR CÓDIGO</a:t>
            </a:r>
            <a:endParaRPr lang="es-E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2" y="112243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58" y="576073"/>
            <a:ext cx="3871864" cy="5215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7124" y="4512667"/>
            <a:ext cx="4856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b="1" dirty="0" smtClean="0">
                <a:solidFill>
                  <a:schemeClr val="accent4">
                    <a:lumMod val="75000"/>
                  </a:schemeClr>
                </a:solidFill>
              </a:rPr>
              <a:t>GRACIAS</a:t>
            </a:r>
            <a:endParaRPr lang="es-ES" sz="8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5248" y="2073457"/>
            <a:ext cx="689188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dirty="0">
                <a:hlinkClick r:id="rId5"/>
              </a:rPr>
              <a:t>https://</a:t>
            </a:r>
            <a:r>
              <a:rPr lang="es-ES" sz="2000" dirty="0" smtClean="0">
                <a:hlinkClick r:id="rId5"/>
              </a:rPr>
              <a:t>github.com/azaharafernandezguizan/STEMTrivial</a:t>
            </a:r>
            <a:endParaRPr lang="es-ES" sz="2000" dirty="0" smtClean="0"/>
          </a:p>
          <a:p>
            <a:endParaRPr lang="es-ES" sz="2000" dirty="0" smtClean="0"/>
          </a:p>
          <a:p>
            <a:r>
              <a:rPr lang="es-ES" sz="2000" dirty="0">
                <a:hlinkClick r:id="rId6"/>
              </a:rPr>
              <a:t>https://</a:t>
            </a:r>
            <a:r>
              <a:rPr lang="es-ES" sz="2000" dirty="0" smtClean="0">
                <a:hlinkClick r:id="rId6"/>
              </a:rPr>
              <a:t>github.com/azaharafernandezguizan/STEMTrivialAngular</a:t>
            </a: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04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" y="103616"/>
            <a:ext cx="1682152" cy="481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7" y="1288892"/>
            <a:ext cx="7438508" cy="494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76" y="2482971"/>
            <a:ext cx="3986840" cy="39868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44167" y="157502"/>
            <a:ext cx="7349556" cy="22627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9000"/>
              </a:lnSpc>
              <a:spcBef>
                <a:spcPct val="0"/>
              </a:spcBef>
              <a:buNone/>
              <a:defRPr sz="4400" kern="12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Propósitos de año nuevo</a:t>
            </a:r>
            <a:endParaRPr lang="es-E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80" y="1559943"/>
            <a:ext cx="11059064" cy="50572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80" y="6083646"/>
            <a:ext cx="1238250" cy="428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8" y="112242"/>
            <a:ext cx="1682152" cy="481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672" y="556364"/>
            <a:ext cx="918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Aurelia </a:t>
            </a:r>
            <a:r>
              <a:rPr lang="es-ES" b="1" dirty="0" smtClean="0">
                <a:solidFill>
                  <a:schemeClr val="accent3">
                    <a:lumMod val="50000"/>
                  </a:schemeClr>
                </a:solidFill>
              </a:rPr>
              <a:t>es una colección </a:t>
            </a:r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de módulos </a:t>
            </a:r>
            <a:r>
              <a:rPr lang="es-ES" b="1" dirty="0" err="1">
                <a:solidFill>
                  <a:schemeClr val="accent3">
                    <a:lumMod val="50000"/>
                  </a:schemeClr>
                </a:solidFill>
              </a:rPr>
              <a:t>Javascript</a:t>
            </a:r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 que juntos permiten crear aplicaciones web, móvil o escritorio a partir de código abierto y cumpliendo estándares web.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94560" y="2263810"/>
            <a:ext cx="59436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7148808" y="2263810"/>
            <a:ext cx="3138191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4154" y="3477930"/>
            <a:ext cx="1358686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8469692" y="3125157"/>
            <a:ext cx="2294828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/>
          <p:cNvSpPr/>
          <p:nvPr/>
        </p:nvSpPr>
        <p:spPr>
          <a:xfrm>
            <a:off x="3149600" y="4139488"/>
            <a:ext cx="98044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8676640" y="4333485"/>
            <a:ext cx="132588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/>
          <p:cNvSpPr/>
          <p:nvPr/>
        </p:nvSpPr>
        <p:spPr>
          <a:xfrm>
            <a:off x="968924" y="5154330"/>
            <a:ext cx="1865715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/>
          <p:cNvSpPr/>
          <p:nvPr/>
        </p:nvSpPr>
        <p:spPr>
          <a:xfrm>
            <a:off x="8421284" y="5164286"/>
            <a:ext cx="2099396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65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79" y="518887"/>
            <a:ext cx="7831808" cy="2096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79" y="2615107"/>
            <a:ext cx="7808792" cy="4009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468" y="5956785"/>
            <a:ext cx="1636503" cy="667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" y="103616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237" y="1075156"/>
            <a:ext cx="10011713" cy="5317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54" y="1123467"/>
            <a:ext cx="1393974" cy="568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6" y="138122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87" y="1852072"/>
            <a:ext cx="6956421" cy="3366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" y="103616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872" y="2115179"/>
            <a:ext cx="5943600" cy="2852737"/>
          </a:xfrm>
        </p:spPr>
        <p:txBody>
          <a:bodyPr/>
          <a:lstStyle/>
          <a:p>
            <a:r>
              <a:rPr lang="es-ES" dirty="0" smtClean="0"/>
              <a:t>INSTALACIÓN Y PRIMEROS PASOS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6" y="155375"/>
            <a:ext cx="1682152" cy="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RECURSOS ENCONTRADOS EN LA WEB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8491" y="7032750"/>
            <a:ext cx="9720073" cy="88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 smtClean="0"/>
          </a:p>
          <a:p>
            <a:endParaRPr lang="es-E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04115005"/>
              </p:ext>
            </p:extLst>
          </p:nvPr>
        </p:nvGraphicFramePr>
        <p:xfrm>
          <a:off x="608491" y="2129061"/>
          <a:ext cx="8862661" cy="4691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866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392" t="46289" r="34902" b="49579"/>
          <a:stretch/>
        </p:blipFill>
        <p:spPr>
          <a:xfrm>
            <a:off x="3881907" y="917481"/>
            <a:ext cx="7929832" cy="5326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1907" y="193141"/>
            <a:ext cx="8160590" cy="40011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necesario</a:t>
            </a:r>
            <a:r>
              <a:rPr lang="en-US" sz="2000" dirty="0" smtClean="0"/>
              <a:t> </a:t>
            </a:r>
            <a:r>
              <a:rPr lang="en-US" sz="2000" dirty="0" err="1" smtClean="0"/>
              <a:t>tener</a:t>
            </a:r>
            <a:r>
              <a:rPr lang="en-US" sz="2000" dirty="0" smtClean="0"/>
              <a:t> </a:t>
            </a:r>
            <a:r>
              <a:rPr lang="en-US" sz="2000" dirty="0" err="1" smtClean="0"/>
              <a:t>instalado</a:t>
            </a:r>
            <a:r>
              <a:rPr lang="en-US" sz="2000" dirty="0" smtClean="0"/>
              <a:t> en </a:t>
            </a:r>
            <a:r>
              <a:rPr lang="en-US" sz="2000" dirty="0" err="1" smtClean="0"/>
              <a:t>nuestro</a:t>
            </a:r>
            <a:r>
              <a:rPr lang="en-US" sz="2000" dirty="0" smtClean="0"/>
              <a:t> PC el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/>
              <a:t>version 4.x </a:t>
            </a:r>
            <a:r>
              <a:rPr lang="en-US" sz="2000" dirty="0" smtClean="0"/>
              <a:t>o superior.</a:t>
            </a:r>
            <a:endParaRPr lang="es-E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674" t="67798" r="45236" b="28805"/>
          <a:stretch/>
        </p:blipFill>
        <p:spPr>
          <a:xfrm>
            <a:off x="3881907" y="1774392"/>
            <a:ext cx="6006647" cy="408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" y="94990"/>
            <a:ext cx="1682152" cy="481083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07" y="2627272"/>
            <a:ext cx="7991629" cy="34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216</TotalTime>
  <Words>1314</Words>
  <Application>Microsoft Office PowerPoint</Application>
  <PresentationFormat>Widescreen</PresentationFormat>
  <Paragraphs>102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Schoolbook</vt:lpstr>
      <vt:lpstr>Corbel</vt:lpstr>
      <vt:lpstr>Enriqueta</vt:lpstr>
      <vt:lpstr>Georgia</vt:lpstr>
      <vt:lpstr>Feathered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INSTALACIÓN Y PRIMEROS PASOS</vt:lpstr>
      <vt:lpstr>RECURSOS ENCONTRADOS EN LA WEB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A VER LA APLICACIÓN Y A COMPARAR CÓDIGO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Conociendo Aurelia, la hermana de Angular</dc:title>
  <dc:creator>Fernandez Guizan, Azahara</dc:creator>
  <cp:lastModifiedBy>Fernandez Guizan, Azahara</cp:lastModifiedBy>
  <cp:revision>24</cp:revision>
  <dcterms:created xsi:type="dcterms:W3CDTF">2018-03-07T15:41:53Z</dcterms:created>
  <dcterms:modified xsi:type="dcterms:W3CDTF">2018-04-07T16:15:12Z</dcterms:modified>
</cp:coreProperties>
</file>